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1.tif>
</file>

<file path=ppt/media/image2.png>
</file>

<file path=ppt/media/image3.png>
</file>

<file path=ppt/media/image4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9" t="0" r="9" b="0"/>
          <a:stretch>
            <a:fillRect/>
          </a:stretch>
        </p:blipFill>
        <p:spPr>
          <a:xfrm>
            <a:off x="-108" y="0"/>
            <a:ext cx="24384216" cy="13716122"/>
          </a:xfrm>
          <a:prstGeom prst="rect">
            <a:avLst/>
          </a:prstGeom>
        </p:spPr>
      </p:pic>
      <p:sp>
        <p:nvSpPr>
          <p:cNvPr id="152" name="Project Team 12: Data Within Education, DS 4200 F20"/>
          <p:cNvSpPr txBox="1"/>
          <p:nvPr>
            <p:ph type="title"/>
          </p:nvPr>
        </p:nvSpPr>
        <p:spPr>
          <a:xfrm>
            <a:off x="1206498" y="7123707"/>
            <a:ext cx="21971001" cy="4648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Project Team 12: Data Within Education, DS 4200 F20</a:t>
            </a:r>
          </a:p>
        </p:txBody>
      </p:sp>
      <p:sp>
        <p:nvSpPr>
          <p:cNvPr id="153" name="Taeyoon Jin, Paul Vicks, Haicheng Liu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Taeyoon Jin, Paul Vicks, Haicheng Liu</a:t>
            </a:r>
          </a:p>
        </p:txBody>
      </p:sp>
      <p:sp>
        <p:nvSpPr>
          <p:cNvPr id="154" name="DS 4200 Fall 2020 — Prof. Cody Dunne, Northeastern Universit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DS 4200 Fall 2020 — Prof. Cody Dunne, Northeastern University</a:t>
            </a:r>
          </a:p>
        </p:txBody>
      </p:sp>
      <p:sp>
        <p:nvSpPr>
          <p:cNvPr id="155" name="Presentation"/>
          <p:cNvSpPr txBox="1"/>
          <p:nvPr/>
        </p:nvSpPr>
        <p:spPr>
          <a:xfrm>
            <a:off x="12416228" y="1110459"/>
            <a:ext cx="10760083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 defTabSz="825500"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Presentation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roject motivation"/>
          <p:cNvSpPr txBox="1"/>
          <p:nvPr>
            <p:ph type="title"/>
          </p:nvPr>
        </p:nvSpPr>
        <p:spPr>
          <a:xfrm>
            <a:off x="1206500" y="1084923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Project motivation</a:t>
            </a:r>
          </a:p>
        </p:txBody>
      </p:sp>
      <p:sp>
        <p:nvSpPr>
          <p:cNvPr id="158" name="Modern Learning Management Systems (LMS) collect vast amounts of data previously untapped through technology.…"/>
          <p:cNvSpPr txBox="1"/>
          <p:nvPr>
            <p:ph type="body" idx="1"/>
          </p:nvPr>
        </p:nvSpPr>
        <p:spPr>
          <a:xfrm>
            <a:off x="1206500" y="4243609"/>
            <a:ext cx="20203966" cy="8256012"/>
          </a:xfrm>
          <a:prstGeom prst="rect">
            <a:avLst/>
          </a:prstGeom>
        </p:spPr>
        <p:txBody>
          <a:bodyPr/>
          <a:lstStyle/>
          <a:p>
            <a:pPr/>
            <a:r>
              <a:t>Modern Learning Management Systems (LMS) collect vast amounts of data previously untapped through technology.</a:t>
            </a:r>
          </a:p>
          <a:p>
            <a:pPr/>
          </a:p>
          <a:p>
            <a:pPr/>
            <a:r>
              <a:t>Current data visualization techniques falls short at providing detailed data to end users.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2- iPad Pro Mockup.png" descr="2- iPad Pro Mocku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07909" y="-1540429"/>
            <a:ext cx="24843819" cy="17080391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Partner"/>
          <p:cNvSpPr txBox="1"/>
          <p:nvPr>
            <p:ph type="title"/>
          </p:nvPr>
        </p:nvSpPr>
        <p:spPr>
          <a:xfrm>
            <a:off x="1206500" y="1084923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Partner</a:t>
            </a:r>
          </a:p>
        </p:txBody>
      </p:sp>
      <p:sp>
        <p:nvSpPr>
          <p:cNvPr id="162" name="Keo Plus LM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Keo Plus LMS</a:t>
            </a:r>
          </a:p>
        </p:txBody>
      </p:sp>
      <p:sp>
        <p:nvSpPr>
          <p:cNvPr id="163" name="Learning management system provider specializing in online education…"/>
          <p:cNvSpPr txBox="1"/>
          <p:nvPr>
            <p:ph type="body" sz="half" idx="1"/>
          </p:nvPr>
        </p:nvSpPr>
        <p:spPr>
          <a:xfrm>
            <a:off x="1206500" y="4243609"/>
            <a:ext cx="8777821" cy="8256012"/>
          </a:xfrm>
          <a:prstGeom prst="rect">
            <a:avLst/>
          </a:prstGeom>
        </p:spPr>
        <p:txBody>
          <a:bodyPr/>
          <a:lstStyle/>
          <a:p>
            <a:pPr/>
            <a:r>
              <a:t>Learning management system provider specializing in online education</a:t>
            </a:r>
          </a:p>
          <a:p>
            <a:pPr/>
          </a:p>
          <a:p>
            <a:pPr/>
            <a:r>
              <a:t>Data Ranging from Submission Cycles to Student Grades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video.mp4" descr="video.mp4"/>
          <p:cNvPicPr>
            <a:picLocks noChangeAspect="0"/>
          </p:cNvPicPr>
          <p:nvPr>
            <p:ph type="pic" idx="21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66" name="Walkthrough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Walkthrough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077" fill="hold"/>
                                        <p:tgtEl>
                                          <p:spTgt spid="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7" fill="hold" display="0">
                  <p:stCondLst>
                    <p:cond delay="indefinite"/>
                  </p:stCondLst>
                </p:cTn>
                <p:tgtEl>
                  <p:spTgt spid="16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6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6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data-stats-1.png" descr="data-stats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19301" y="361095"/>
            <a:ext cx="28964698" cy="19913537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Visualization Design"/>
          <p:cNvSpPr txBox="1"/>
          <p:nvPr/>
        </p:nvSpPr>
        <p:spPr>
          <a:xfrm>
            <a:off x="1206499" y="1061571"/>
            <a:ext cx="21971001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>
                <a:solidFill>
                  <a:srgbClr val="000000"/>
                </a:solidFill>
              </a:defRPr>
            </a:lvl1pPr>
          </a:lstStyle>
          <a:p>
            <a:pPr/>
            <a:r>
              <a:t>Visualization Design</a:t>
            </a:r>
          </a:p>
        </p:txBody>
      </p:sp>
      <p:sp>
        <p:nvSpPr>
          <p:cNvPr id="170" name="Table"/>
          <p:cNvSpPr txBox="1"/>
          <p:nvPr/>
        </p:nvSpPr>
        <p:spPr>
          <a:xfrm>
            <a:off x="20599032" y="4788395"/>
            <a:ext cx="1721936" cy="761318"/>
          </a:xfrm>
          <a:prstGeom prst="rect">
            <a:avLst/>
          </a:prstGeom>
          <a:solidFill>
            <a:srgbClr val="5E5E5E"/>
          </a:solidFill>
          <a:ln w="38100">
            <a:solidFill>
              <a:srgbClr val="5E5E5E"/>
            </a:solidFill>
            <a:miter lim="400000"/>
          </a:ln>
          <a:effectLst>
            <a:outerShdw sx="100000" sy="100000" kx="0" ky="0" algn="b" rotWithShape="0" blurRad="533400" dist="0" dir="5400000">
              <a:srgbClr val="000000">
                <a:alpha val="33595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Table</a:t>
            </a:r>
          </a:p>
        </p:txBody>
      </p:sp>
      <p:sp>
        <p:nvSpPr>
          <p:cNvPr id="171" name="Scatterplot"/>
          <p:cNvSpPr txBox="1"/>
          <p:nvPr/>
        </p:nvSpPr>
        <p:spPr>
          <a:xfrm>
            <a:off x="1993838" y="6054234"/>
            <a:ext cx="2605420" cy="761318"/>
          </a:xfrm>
          <a:prstGeom prst="rect">
            <a:avLst/>
          </a:prstGeom>
          <a:solidFill>
            <a:srgbClr val="5E5E5E"/>
          </a:solidFill>
          <a:ln w="38100">
            <a:solidFill>
              <a:srgbClr val="5E5E5E"/>
            </a:solidFill>
            <a:miter lim="400000"/>
          </a:ln>
          <a:effectLst>
            <a:outerShdw sx="100000" sy="100000" kx="0" ky="0" algn="b" rotWithShape="0" blurRad="533400" dist="0" dir="5400000">
              <a:srgbClr val="000000">
                <a:alpha val="33595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Scatterplot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data-stats-2.png" descr="data-stats-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19301" y="361095"/>
            <a:ext cx="28964698" cy="19913537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Visualization Design"/>
          <p:cNvSpPr txBox="1"/>
          <p:nvPr/>
        </p:nvSpPr>
        <p:spPr>
          <a:xfrm>
            <a:off x="1206500" y="1061571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>
                <a:solidFill>
                  <a:srgbClr val="000000"/>
                </a:solidFill>
              </a:defRPr>
            </a:lvl1pPr>
          </a:lstStyle>
          <a:p>
            <a:pPr/>
            <a:r>
              <a:t>Visualization Design</a:t>
            </a:r>
          </a:p>
        </p:txBody>
      </p:sp>
      <p:sp>
        <p:nvSpPr>
          <p:cNvPr id="175" name="Table"/>
          <p:cNvSpPr txBox="1"/>
          <p:nvPr/>
        </p:nvSpPr>
        <p:spPr>
          <a:xfrm>
            <a:off x="20599032" y="4788395"/>
            <a:ext cx="1721936" cy="761318"/>
          </a:xfrm>
          <a:prstGeom prst="rect">
            <a:avLst/>
          </a:prstGeom>
          <a:solidFill>
            <a:srgbClr val="5E5E5E"/>
          </a:solidFill>
          <a:ln w="38100">
            <a:solidFill>
              <a:srgbClr val="5E5E5E"/>
            </a:solidFill>
            <a:miter lim="400000"/>
          </a:ln>
          <a:effectLst>
            <a:outerShdw sx="100000" sy="100000" kx="0" ky="0" algn="b" rotWithShape="0" blurRad="533400" dist="0" dir="5400000">
              <a:srgbClr val="000000">
                <a:alpha val="33595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Table</a:t>
            </a:r>
          </a:p>
        </p:txBody>
      </p:sp>
      <p:sp>
        <p:nvSpPr>
          <p:cNvPr id="176" name="Linegraph"/>
          <p:cNvSpPr txBox="1"/>
          <p:nvPr/>
        </p:nvSpPr>
        <p:spPr>
          <a:xfrm>
            <a:off x="1993838" y="6054234"/>
            <a:ext cx="2605420" cy="761318"/>
          </a:xfrm>
          <a:prstGeom prst="rect">
            <a:avLst/>
          </a:prstGeom>
          <a:solidFill>
            <a:srgbClr val="5E5E5E"/>
          </a:solidFill>
          <a:ln w="38100">
            <a:solidFill>
              <a:srgbClr val="5E5E5E"/>
            </a:solidFill>
            <a:miter lim="400000"/>
          </a:ln>
          <a:effectLst>
            <a:outerShdw sx="100000" sy="100000" kx="0" ky="0" algn="b" rotWithShape="0" blurRad="533400" dist="0" dir="5400000">
              <a:srgbClr val="000000">
                <a:alpha val="33595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Linegraph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ummary"/>
          <p:cNvSpPr txBox="1"/>
          <p:nvPr>
            <p:ph type="title"/>
          </p:nvPr>
        </p:nvSpPr>
        <p:spPr>
          <a:xfrm>
            <a:off x="1206498" y="7822999"/>
            <a:ext cx="21971001" cy="4648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Summary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